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87" r:id="rId11"/>
    <p:sldId id="264" r:id="rId12"/>
    <p:sldId id="288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9" r:id="rId30"/>
    <p:sldId id="281" r:id="rId31"/>
    <p:sldId id="282" r:id="rId32"/>
    <p:sldId id="283" r:id="rId33"/>
    <p:sldId id="284" r:id="rId34"/>
    <p:sldId id="285" r:id="rId35"/>
    <p:sldId id="290" r:id="rId36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05" d="100"/>
          <a:sy n="105" d="100"/>
        </p:scale>
        <p:origin x="1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AA5B09-302F-46AD-9259-62301B6DC047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1A31681-3E52-43D8-8234-A9DD84933B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67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C00067-E4AA-4290-8EE9-DCA579AB04E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C00067-E4AA-4290-8EE9-DCA579AB04E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480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6400792-1018-4C85-A95B-4D9739C945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4B6A255-3A9D-4018-B40C-82FE664721E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8227B51-671E-4E35-9727-6C133578C93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26EDD33-E0CF-4EC6-B453-35BCFA73C81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D409602-B31C-4F61-835E-0B838B7974E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F67E5B-333D-482E-876F-D05A6AD2BDB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8AF9495-6861-4F68-BFE8-BA684B25F6C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A0DF8F-AC58-4EFE-85AF-A8728DA1724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F54F4BF-998E-4672-956A-65FEAC69876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44B07FB-3278-4D35-98BD-5C8FED142AE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FE2AE45-DFDF-42E9-9450-8ED557B7388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C6EFDCD-F124-4285-AE61-BCDF40006AE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34AFAC9-685D-446B-9F66-2CEEF56A1B3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4F7AC7-015C-4955-A834-9D3850829EE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D660762-2A4B-44D0-9A23-EBEE026A1EC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E9F34DF-229C-4BD6-868A-301F7191113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F06D8ED-B6EC-4E66-A4E0-45A56A9CEA6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F06D8ED-B6EC-4E66-A4E0-45A56A9CEA6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81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4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51F8D8D-8CA0-4B3B-86DE-27E5390433B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90B53A7-9C33-479F-AD79-CA7C10B28DC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4072E22-796D-4038-BB16-2EC6B1785BD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A535907-080F-4EF4-8DC1-E709982A895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B7DBB01-11C2-4A2A-BD10-134ED2D0C09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722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CF342FC-B20E-47A5-9970-415311C9B3F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D391CB7-C8F6-4E30-9219-9788F2AFDE4A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36765A0-B40B-45C8-B453-5D081DAF9937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11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7.jpeg"/><Relationship Id="rId9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569842-67FD-4C9D-ADE9-4CC40452D5F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Session-2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2F6A31D-1573-3A45-A717-6DB8185EC5CC}"/>
              </a:ext>
            </a:extLst>
          </p:cNvPr>
          <p:cNvCxnSpPr>
            <a:cxnSpLocks/>
          </p:cNvCxnSpPr>
          <p:nvPr/>
        </p:nvCxnSpPr>
        <p:spPr>
          <a:xfrm>
            <a:off x="8415240" y="3775638"/>
            <a:ext cx="0" cy="145066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F85E225-561C-5748-A321-1B54DAD9B232}"/>
              </a:ext>
            </a:extLst>
          </p:cNvPr>
          <p:cNvCxnSpPr>
            <a:cxnSpLocks/>
          </p:cNvCxnSpPr>
          <p:nvPr/>
        </p:nvCxnSpPr>
        <p:spPr>
          <a:xfrm flipH="1">
            <a:off x="5225143" y="3721797"/>
            <a:ext cx="3132437" cy="481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1D28B1-4BA1-1446-B902-01FE15695409}"/>
              </a:ext>
            </a:extLst>
          </p:cNvPr>
          <p:cNvCxnSpPr>
            <a:cxnSpLocks/>
          </p:cNvCxnSpPr>
          <p:nvPr/>
        </p:nvCxnSpPr>
        <p:spPr>
          <a:xfrm>
            <a:off x="5907220" y="4515151"/>
            <a:ext cx="0" cy="73446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28043F9-2078-774D-8331-8196D4C24AFB}"/>
              </a:ext>
            </a:extLst>
          </p:cNvPr>
          <p:cNvCxnSpPr>
            <a:cxnSpLocks/>
          </p:cNvCxnSpPr>
          <p:nvPr/>
        </p:nvCxnSpPr>
        <p:spPr>
          <a:xfrm flipH="1">
            <a:off x="5194698" y="4488929"/>
            <a:ext cx="67889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900034-B6B6-E345-A96F-85D38F56653B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8947C2B-E46F-6041-9B02-B32F3D02931D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158966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503F6D5-EF74-43A4-B9C1-328DE393B1F6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70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4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1324440" y="3767400"/>
            <a:ext cx="2452680" cy="108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does the beta value represent?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503F6D5-EF74-43A4-B9C1-328DE393B1F6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70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4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1324440" y="3767400"/>
            <a:ext cx="2452680" cy="108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does the beta value represent?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6F02397-5CA1-5A49-9256-E73D2489B946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615BED7-FA89-C44B-8B13-A773056EA200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588281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6DD7EC2-F2F3-4CE2-ADA9-00BE1FE3858B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05320" y="632880"/>
            <a:ext cx="700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for analysis of fMRI signals.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9" name="Group 3"/>
          <p:cNvGrpSpPr/>
          <p:nvPr/>
        </p:nvGrpSpPr>
        <p:grpSpPr>
          <a:xfrm>
            <a:off x="2704503" y="4282177"/>
            <a:ext cx="4657680" cy="1676880"/>
            <a:chOff x="957960" y="1469160"/>
            <a:chExt cx="4657680" cy="1676880"/>
          </a:xfrm>
        </p:grpSpPr>
        <p:sp>
          <p:nvSpPr>
            <p:cNvPr id="180" name="CustomShape 4"/>
            <p:cNvSpPr/>
            <p:nvPr/>
          </p:nvSpPr>
          <p:spPr>
            <a:xfrm>
              <a:off x="990000" y="1790640"/>
              <a:ext cx="4284360" cy="135540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1" name="Picture 4"/>
            <p:cNvPicPr/>
            <p:nvPr/>
          </p:nvPicPr>
          <p:blipFill>
            <a:blip r:embed="rId3"/>
            <a:srcRect t="35545" r="89649"/>
            <a:stretch/>
          </p:blipFill>
          <p:spPr>
            <a:xfrm rot="16200000">
              <a:off x="2866320" y="272520"/>
              <a:ext cx="674280" cy="3998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" name="CustomShape 5"/>
            <p:cNvSpPr/>
            <p:nvPr/>
          </p:nvSpPr>
          <p:spPr>
            <a:xfrm>
              <a:off x="1126440" y="2657160"/>
              <a:ext cx="39988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CustomShape 6"/>
            <p:cNvSpPr/>
            <p:nvPr/>
          </p:nvSpPr>
          <p:spPr>
            <a:xfrm>
              <a:off x="1132920" y="2682720"/>
              <a:ext cx="623160" cy="3322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84" name="CustomShape 7"/>
            <p:cNvSpPr/>
            <p:nvPr/>
          </p:nvSpPr>
          <p:spPr>
            <a:xfrm>
              <a:off x="957960" y="1469160"/>
              <a:ext cx="4657680" cy="382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Measured signal in 1 voxel over many volumes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85" name="CustomShape 8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86" name="Picture 4"/>
          <p:cNvPicPr/>
          <p:nvPr/>
        </p:nvPicPr>
        <p:blipFill>
          <a:blip r:embed="rId4"/>
          <a:stretch/>
        </p:blipFill>
        <p:spPr>
          <a:xfrm>
            <a:off x="805320" y="1333894"/>
            <a:ext cx="3319034" cy="2701941"/>
          </a:xfrm>
          <a:prstGeom prst="rect">
            <a:avLst/>
          </a:prstGeom>
          <a:ln>
            <a:noFill/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6FF54DF0-6538-4B4C-BE3E-7212306B0B79}"/>
              </a:ext>
            </a:extLst>
          </p:cNvPr>
          <p:cNvGrpSpPr/>
          <p:nvPr/>
        </p:nvGrpSpPr>
        <p:grpSpPr>
          <a:xfrm>
            <a:off x="5816009" y="1291362"/>
            <a:ext cx="3793300" cy="2772628"/>
            <a:chOff x="5816009" y="3386468"/>
            <a:chExt cx="3793300" cy="277262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889C8BAB-B5C1-1646-8FCE-F2317264574A}"/>
                </a:ext>
              </a:extLst>
            </p:cNvPr>
            <p:cNvPicPr/>
            <p:nvPr/>
          </p:nvPicPr>
          <p:blipFill rotWithShape="1">
            <a:blip r:embed="rId4"/>
            <a:srcRect l="12781" t="11378" r="7609" b="26026"/>
            <a:stretch/>
          </p:blipFill>
          <p:spPr>
            <a:xfrm rot="1760391">
              <a:off x="5887035" y="4011083"/>
              <a:ext cx="3415049" cy="2148013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AC6A42B-5A8D-F849-B962-B21CCD96C8BC}"/>
                </a:ext>
              </a:extLst>
            </p:cNvPr>
            <p:cNvSpPr/>
            <p:nvPr/>
          </p:nvSpPr>
          <p:spPr>
            <a:xfrm>
              <a:off x="5816009" y="3386468"/>
              <a:ext cx="3793300" cy="1079205"/>
            </a:xfrm>
            <a:prstGeom prst="rect">
              <a:avLst/>
            </a:prstGeom>
            <a:solidFill>
              <a:srgbClr val="EEE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762DCA9-835C-4B43-8089-3607AE0EC33D}"/>
              </a:ext>
            </a:extLst>
          </p:cNvPr>
          <p:cNvCxnSpPr/>
          <p:nvPr/>
        </p:nvCxnSpPr>
        <p:spPr>
          <a:xfrm>
            <a:off x="5611709" y="1562490"/>
            <a:ext cx="0" cy="21885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E6EBCA-E8C2-B946-9F81-D0FBFAB4252E}"/>
              </a:ext>
            </a:extLst>
          </p:cNvPr>
          <p:cNvSpPr txBox="1"/>
          <p:nvPr/>
        </p:nvSpPr>
        <p:spPr>
          <a:xfrm rot="16200000">
            <a:off x="4247701" y="2470126"/>
            <a:ext cx="21846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Flecha curvada hacia la derecha 5">
            <a:extLst>
              <a:ext uri="{FF2B5EF4-FFF2-40B4-BE49-F238E27FC236}">
                <a16:creationId xmlns:a16="http://schemas.microsoft.com/office/drawing/2014/main" id="{C3EE09FB-7FEB-9646-AB0A-8A04FDBC63E5}"/>
              </a:ext>
            </a:extLst>
          </p:cNvPr>
          <p:cNvSpPr/>
          <p:nvPr/>
        </p:nvSpPr>
        <p:spPr>
          <a:xfrm rot="17900082" flipH="1">
            <a:off x="4353192" y="1366889"/>
            <a:ext cx="415635" cy="849130"/>
          </a:xfrm>
          <a:prstGeom prst="curv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4"/>
          <p:cNvPicPr/>
          <p:nvPr/>
        </p:nvPicPr>
        <p:blipFill>
          <a:blip r:embed="rId3"/>
          <a:srcRect l="11419" t="7196" r="26829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9" name="Imagen 4"/>
          <p:cNvPicPr/>
          <p:nvPr/>
        </p:nvPicPr>
        <p:blipFill>
          <a:blip r:embed="rId5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0" name="Imagen 3"/>
          <p:cNvPicPr/>
          <p:nvPr/>
        </p:nvPicPr>
        <p:blipFill>
          <a:blip r:embed="rId6"/>
          <a:srcRect t="11982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1" name="Picture 2"/>
          <p:cNvPicPr/>
          <p:nvPr/>
        </p:nvPicPr>
        <p:blipFill>
          <a:blip r:embed="rId7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4" name="Picture 4"/>
          <p:cNvPicPr/>
          <p:nvPr/>
        </p:nvPicPr>
        <p:blipFill>
          <a:blip r:embed="rId8"/>
          <a:srcRect t="35545" r="89649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0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1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rcRect l="11419" t="7196" r="26829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0" name="Picture 2"/>
          <p:cNvPicPr/>
          <p:nvPr/>
        </p:nvPicPr>
        <p:blipFill>
          <a:blip r:embed="rId4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1" name="Imagen 30"/>
          <p:cNvPicPr/>
          <p:nvPr/>
        </p:nvPicPr>
        <p:blipFill>
          <a:blip r:embed="rId5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2" name="Imagen 31"/>
          <p:cNvPicPr/>
          <p:nvPr/>
        </p:nvPicPr>
        <p:blipFill>
          <a:blip r:embed="rId6"/>
          <a:srcRect t="11982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/>
          <p:cNvPicPr/>
          <p:nvPr/>
        </p:nvPicPr>
        <p:blipFill>
          <a:blip r:embed="rId3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6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3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7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9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31" name="Group 1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232" name="Picture 2"/>
            <p:cNvPicPr/>
            <p:nvPr/>
          </p:nvPicPr>
          <p:blipFill>
            <a:blip r:embed="rId5"/>
            <a:srcRect l="36912" r="39885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3" name="Line 1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34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5" name="Picture 2"/>
          <p:cNvPicPr/>
          <p:nvPr/>
        </p:nvPicPr>
        <p:blipFill>
          <a:blip r:embed="rId7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6" name="Imagen 34"/>
          <p:cNvPicPr/>
          <p:nvPr/>
        </p:nvPicPr>
        <p:blipFill>
          <a:blip r:embed="rId8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7" name="Imagen 35"/>
          <p:cNvPicPr/>
          <p:nvPr/>
        </p:nvPicPr>
        <p:blipFill>
          <a:blip r:embed="rId9"/>
          <a:srcRect t="11982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8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39" name="Picture 2"/>
          <p:cNvPicPr/>
          <p:nvPr/>
        </p:nvPicPr>
        <p:blipFill>
          <a:blip r:embed="rId7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40" name="Imagen 38"/>
          <p:cNvPicPr/>
          <p:nvPr/>
        </p:nvPicPr>
        <p:blipFill>
          <a:blip r:embed="rId8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1" name="Imagen 39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4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49" name="Group 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250" name="Picture 2"/>
            <p:cNvPicPr/>
            <p:nvPr/>
          </p:nvPicPr>
          <p:blipFill>
            <a:blip r:embed="rId4"/>
            <a:srcRect l="36912" r="39885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1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52" name="Picture 2"/>
          <p:cNvPicPr/>
          <p:nvPr/>
        </p:nvPicPr>
        <p:blipFill>
          <a:blip r:embed="rId5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5" name="Picture 2"/>
          <p:cNvPicPr/>
          <p:nvPr/>
        </p:nvPicPr>
        <p:blipFill>
          <a:blip r:embed="rId5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5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4" name="Imagen 27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5" name="Imagen 41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8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73" name="Group 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274" name="Picture 2"/>
            <p:cNvPicPr/>
            <p:nvPr/>
          </p:nvPicPr>
          <p:blipFill>
            <a:blip r:embed="rId4"/>
            <a:srcRect l="36912" r="39885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5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76" name="Picture 2"/>
          <p:cNvPicPr/>
          <p:nvPr/>
        </p:nvPicPr>
        <p:blipFill>
          <a:blip r:embed="rId5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77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5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80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83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4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5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6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8"/>
          <p:cNvSpPr/>
          <p:nvPr/>
        </p:nvSpPr>
        <p:spPr>
          <a:xfrm>
            <a:off x="7419600" y="2971800"/>
            <a:ext cx="2452680" cy="20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we can use regression to obtain an estimate (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beta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of how much our response model explains our BOLD signal in our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voxel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8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90" name="Imagen 42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1" name="Imagen 43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4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299" name="Group 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300" name="Picture 2"/>
            <p:cNvPicPr/>
            <p:nvPr/>
          </p:nvPicPr>
          <p:blipFill>
            <a:blip r:embed="rId4"/>
            <a:srcRect l="36912" r="39885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1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02" name="Picture 2"/>
          <p:cNvPicPr/>
          <p:nvPr/>
        </p:nvPicPr>
        <p:blipFill>
          <a:blip r:embed="rId5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0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5" name="Picture 2"/>
          <p:cNvPicPr/>
          <p:nvPr/>
        </p:nvPicPr>
        <p:blipFill>
          <a:blip r:embed="rId5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0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2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3" name="Picture 4"/>
          <p:cNvPicPr/>
          <p:nvPr/>
        </p:nvPicPr>
        <p:blipFill>
          <a:blip r:embed="rId6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14" name="CustomShape 18"/>
          <p:cNvSpPr/>
          <p:nvPr/>
        </p:nvSpPr>
        <p:spPr>
          <a:xfrm>
            <a:off x="7277040" y="167004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5" name="Picture 4"/>
          <p:cNvPicPr/>
          <p:nvPr/>
        </p:nvPicPr>
        <p:blipFill>
          <a:blip r:embed="rId7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6" name="Picture 2"/>
          <p:cNvPicPr/>
          <p:nvPr/>
        </p:nvPicPr>
        <p:blipFill>
          <a:blip r:embed="rId8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7" name="Imagen 43"/>
          <p:cNvPicPr/>
          <p:nvPr/>
        </p:nvPicPr>
        <p:blipFill>
          <a:blip r:embed="rId9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8" name="Imagen 44"/>
          <p:cNvPicPr/>
          <p:nvPr/>
        </p:nvPicPr>
        <p:blipFill>
          <a:blip r:embed="rId10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1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326" name="Group 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327" name="Picture 2"/>
            <p:cNvPicPr/>
            <p:nvPr/>
          </p:nvPicPr>
          <p:blipFill>
            <a:blip r:embed="rId4"/>
            <a:srcRect l="36912" r="39885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8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29" name="Picture 2"/>
          <p:cNvPicPr/>
          <p:nvPr/>
        </p:nvPicPr>
        <p:blipFill>
          <a:blip r:embed="rId5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30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2" name="Picture 2"/>
          <p:cNvPicPr/>
          <p:nvPr/>
        </p:nvPicPr>
        <p:blipFill>
          <a:blip r:embed="rId5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33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6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7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8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9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0" name="Picture 4"/>
          <p:cNvPicPr/>
          <p:nvPr/>
        </p:nvPicPr>
        <p:blipFill>
          <a:blip r:embed="rId6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41" name="CustomShape 18"/>
          <p:cNvSpPr/>
          <p:nvPr/>
        </p:nvSpPr>
        <p:spPr>
          <a:xfrm>
            <a:off x="7231320" y="152784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2" name="Picture 4"/>
          <p:cNvPicPr/>
          <p:nvPr/>
        </p:nvPicPr>
        <p:blipFill>
          <a:blip r:embed="rId7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3" name="Picture 2"/>
          <p:cNvPicPr/>
          <p:nvPr/>
        </p:nvPicPr>
        <p:blipFill>
          <a:blip r:embed="rId8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4" name="Imagen 43"/>
          <p:cNvPicPr/>
          <p:nvPr/>
        </p:nvPicPr>
        <p:blipFill>
          <a:blip r:embed="rId9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5" name="Imagen 44"/>
          <p:cNvPicPr/>
          <p:nvPr/>
        </p:nvPicPr>
        <p:blipFill>
          <a:blip r:embed="rId10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799FC7E-B0E7-4312-A8B1-33A2345B4F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" name="Picture 6"/>
          <p:cNvPicPr/>
          <p:nvPr/>
        </p:nvPicPr>
        <p:blipFill>
          <a:blip r:embed="rId3"/>
          <a:srcRect l="7826" r="17889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62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" name="Imagen 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64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" name="Imagen 2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7" name="Imagen 24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8" name="Imagen 25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9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70" name="CustomShape 10"/>
          <p:cNvSpPr/>
          <p:nvPr/>
        </p:nvSpPr>
        <p:spPr>
          <a:xfrm>
            <a:off x="5906880" y="3961800"/>
            <a:ext cx="2813040" cy="265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Preprocessing: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" name="CustomShape 11"/>
          <p:cNvSpPr/>
          <p:nvPr/>
        </p:nvSpPr>
        <p:spPr>
          <a:xfrm>
            <a:off x="5906880" y="536760"/>
            <a:ext cx="4028400" cy="393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basics: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" name="CustomShape 12"/>
          <p:cNvSpPr/>
          <p:nvPr/>
        </p:nvSpPr>
        <p:spPr>
          <a:xfrm>
            <a:off x="644760" y="3737520"/>
            <a:ext cx="4590720" cy="22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Type of images: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 = time to collect one brain volume.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Runs = acquisition windows.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73" name="CustomShape 13"/>
          <p:cNvSpPr/>
          <p:nvPr/>
        </p:nvSpPr>
        <p:spPr>
          <a:xfrm>
            <a:off x="1350720" y="1859400"/>
            <a:ext cx="3233160" cy="66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QUESTIONS?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8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4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55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56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57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62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4" name="CustomShape 14"/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5" name="CustomShape 15"/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6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7" name="Picture 2"/>
          <p:cNvPicPr/>
          <p:nvPr/>
        </p:nvPicPr>
        <p:blipFill>
          <a:blip r:embed="rId6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8" name="Imagen 35"/>
          <p:cNvPicPr/>
          <p:nvPr/>
        </p:nvPicPr>
        <p:blipFill>
          <a:blip r:embed="rId7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9" name="Imagen 36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2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8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79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80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81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84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85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86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8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9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0" name="CustomShape 15"/>
          <p:cNvSpPr/>
          <p:nvPr/>
        </p:nvSpPr>
        <p:spPr>
          <a:xfrm>
            <a:off x="7264440" y="142308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1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2" name="CustomShape 16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3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4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5" name="Imagen 32"/>
          <p:cNvPicPr/>
          <p:nvPr/>
        </p:nvPicPr>
        <p:blipFill>
          <a:blip r:embed="rId8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6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14">
            <a:extLst>
              <a:ext uri="{FF2B5EF4-FFF2-40B4-BE49-F238E27FC236}">
                <a16:creationId xmlns:a16="http://schemas.microsoft.com/office/drawing/2014/main" id="{E2D84902-5D7B-9747-B431-97DF68558A26}"/>
              </a:ext>
            </a:extLst>
          </p:cNvPr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" name="CustomShape 15">
            <a:extLst>
              <a:ext uri="{FF2B5EF4-FFF2-40B4-BE49-F238E27FC236}">
                <a16:creationId xmlns:a16="http://schemas.microsoft.com/office/drawing/2014/main" id="{2B9F588F-5180-EB45-A8FD-FB32C39D38D3}"/>
              </a:ext>
            </a:extLst>
          </p:cNvPr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9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00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5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06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07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408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1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12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413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5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6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pic>
        <p:nvPicPr>
          <p:cNvPr id="417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418" name="CustomShape 15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16"/>
          <p:cNvSpPr/>
          <p:nvPr/>
        </p:nvSpPr>
        <p:spPr>
          <a:xfrm>
            <a:off x="7231320" y="137880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20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1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2" name="Imagen 34"/>
          <p:cNvPicPr/>
          <p:nvPr/>
        </p:nvPicPr>
        <p:blipFill>
          <a:blip r:embed="rId8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3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14">
            <a:extLst>
              <a:ext uri="{FF2B5EF4-FFF2-40B4-BE49-F238E27FC236}">
                <a16:creationId xmlns:a16="http://schemas.microsoft.com/office/drawing/2014/main" id="{33097A02-C922-3142-B0A4-8BFC92E18CFB}"/>
              </a:ext>
            </a:extLst>
          </p:cNvPr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" name="CustomShape 15">
            <a:extLst>
              <a:ext uri="{FF2B5EF4-FFF2-40B4-BE49-F238E27FC236}">
                <a16:creationId xmlns:a16="http://schemas.microsoft.com/office/drawing/2014/main" id="{067F54F5-EC7C-964C-9163-0E30AF5907C2}"/>
              </a:ext>
            </a:extLst>
          </p:cNvPr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883520" y="2796480"/>
            <a:ext cx="4284360" cy="3570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Another practical example. Can we find voxels that distinguish each CHARACTER?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27" name="Picture 4"/>
          <p:cNvPicPr/>
          <p:nvPr/>
        </p:nvPicPr>
        <p:blipFill>
          <a:blip r:embed="rId3"/>
          <a:stretch/>
        </p:blipFill>
        <p:spPr>
          <a:xfrm>
            <a:off x="8007840" y="26211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8" name="Picture 4"/>
          <p:cNvPicPr/>
          <p:nvPr/>
        </p:nvPicPr>
        <p:blipFill>
          <a:blip r:embed="rId3"/>
          <a:stretch/>
        </p:blipFill>
        <p:spPr>
          <a:xfrm>
            <a:off x="8039160" y="37155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9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0520" y="46472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0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3118680" y="37184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1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0520" y="37184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32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966400" y="286128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3" name="Picture 2"/>
          <p:cNvPicPr/>
          <p:nvPr/>
        </p:nvPicPr>
        <p:blipFill>
          <a:blip r:embed="rId4"/>
          <a:srcRect l="12360" t="32018" r="79894" b="54388"/>
          <a:stretch/>
        </p:blipFill>
        <p:spPr>
          <a:xfrm>
            <a:off x="2104200" y="2861280"/>
            <a:ext cx="860040" cy="85536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1890000" y="136116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5" name="Picture 4"/>
          <p:cNvPicPr/>
          <p:nvPr/>
        </p:nvPicPr>
        <p:blipFill>
          <a:blip r:embed="rId5"/>
          <a:srcRect t="35545" r="89649"/>
          <a:stretch/>
        </p:blipFill>
        <p:spPr>
          <a:xfrm rot="16200000">
            <a:off x="3766320" y="-155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36" name="CustomShape 5"/>
          <p:cNvSpPr/>
          <p:nvPr/>
        </p:nvSpPr>
        <p:spPr>
          <a:xfrm>
            <a:off x="2032920" y="22305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6"/>
          <p:cNvSpPr/>
          <p:nvPr/>
        </p:nvSpPr>
        <p:spPr>
          <a:xfrm>
            <a:off x="2107800" y="22183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8" name="CustomShape 7"/>
          <p:cNvSpPr/>
          <p:nvPr/>
        </p:nvSpPr>
        <p:spPr>
          <a:xfrm>
            <a:off x="2032920" y="36594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8"/>
          <p:cNvSpPr/>
          <p:nvPr/>
        </p:nvSpPr>
        <p:spPr>
          <a:xfrm>
            <a:off x="1551960" y="29260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0" name="CustomShape 9"/>
          <p:cNvSpPr/>
          <p:nvPr/>
        </p:nvSpPr>
        <p:spPr>
          <a:xfrm>
            <a:off x="1569240" y="34174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1" name="CustomShape 10"/>
          <p:cNvSpPr/>
          <p:nvPr/>
        </p:nvSpPr>
        <p:spPr>
          <a:xfrm>
            <a:off x="781560" y="154008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2" name="CustomShape 11"/>
          <p:cNvSpPr/>
          <p:nvPr/>
        </p:nvSpPr>
        <p:spPr>
          <a:xfrm>
            <a:off x="781920" y="297216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3" name="CustomShape 12"/>
          <p:cNvSpPr/>
          <p:nvPr/>
        </p:nvSpPr>
        <p:spPr>
          <a:xfrm>
            <a:off x="6301800" y="30636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4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5200" y="5433120"/>
            <a:ext cx="3351240" cy="855360"/>
          </a:xfrm>
          <a:prstGeom prst="rect">
            <a:avLst/>
          </a:prstGeom>
          <a:ln>
            <a:noFill/>
          </a:ln>
        </p:spPr>
      </p:pic>
      <p:pic>
        <p:nvPicPr>
          <p:cNvPr id="445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4042440" y="464724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46" name="Picture 2"/>
          <p:cNvPicPr/>
          <p:nvPr/>
        </p:nvPicPr>
        <p:blipFill>
          <a:blip r:embed="rId4"/>
          <a:srcRect l="21336" t="32018" r="70279" b="54388"/>
          <a:stretch/>
        </p:blipFill>
        <p:spPr>
          <a:xfrm>
            <a:off x="3108960" y="3718440"/>
            <a:ext cx="931680" cy="855360"/>
          </a:xfrm>
          <a:prstGeom prst="rect">
            <a:avLst/>
          </a:prstGeom>
          <a:ln>
            <a:noFill/>
          </a:ln>
        </p:spPr>
      </p:pic>
      <p:pic>
        <p:nvPicPr>
          <p:cNvPr id="447" name="Picture 2"/>
          <p:cNvPicPr/>
          <p:nvPr/>
        </p:nvPicPr>
        <p:blipFill>
          <a:blip r:embed="rId4"/>
          <a:srcRect l="36674" t="32018" r="53017" b="54388"/>
          <a:stretch/>
        </p:blipFill>
        <p:spPr>
          <a:xfrm>
            <a:off x="4823640" y="5433120"/>
            <a:ext cx="1145880" cy="855360"/>
          </a:xfrm>
          <a:prstGeom prst="rect">
            <a:avLst/>
          </a:prstGeom>
          <a:ln>
            <a:noFill/>
          </a:ln>
        </p:spPr>
      </p:pic>
      <p:sp>
        <p:nvSpPr>
          <p:cNvPr id="448" name="CustomShape 13"/>
          <p:cNvSpPr/>
          <p:nvPr/>
        </p:nvSpPr>
        <p:spPr>
          <a:xfrm>
            <a:off x="6327360" y="39207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9" name="Picture 2"/>
          <p:cNvPicPr/>
          <p:nvPr/>
        </p:nvPicPr>
        <p:blipFill>
          <a:blip r:embed="rId4"/>
          <a:srcRect l="29024" t="32018" r="63272" b="54388"/>
          <a:stretch/>
        </p:blipFill>
        <p:spPr>
          <a:xfrm>
            <a:off x="3966480" y="4647240"/>
            <a:ext cx="855360" cy="855360"/>
          </a:xfrm>
          <a:prstGeom prst="rect">
            <a:avLst/>
          </a:prstGeom>
          <a:ln>
            <a:noFill/>
          </a:ln>
        </p:spPr>
      </p:pic>
      <p:sp>
        <p:nvSpPr>
          <p:cNvPr id="450" name="CustomShape 14"/>
          <p:cNvSpPr/>
          <p:nvPr/>
        </p:nvSpPr>
        <p:spPr>
          <a:xfrm>
            <a:off x="2037600" y="5433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5"/>
          <p:cNvSpPr/>
          <p:nvPr/>
        </p:nvSpPr>
        <p:spPr>
          <a:xfrm>
            <a:off x="2037600" y="62190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6"/>
          <p:cNvSpPr/>
          <p:nvPr/>
        </p:nvSpPr>
        <p:spPr>
          <a:xfrm>
            <a:off x="2037600" y="45165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7"/>
          <p:cNvSpPr/>
          <p:nvPr/>
        </p:nvSpPr>
        <p:spPr>
          <a:xfrm>
            <a:off x="6328800" y="490248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4" name="CustomShape 18"/>
          <p:cNvSpPr/>
          <p:nvPr/>
        </p:nvSpPr>
        <p:spPr>
          <a:xfrm>
            <a:off x="6328800" y="5688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Beta4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55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199120" y="5671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6" name="Picture 2"/>
          <p:cNvPicPr/>
          <p:nvPr/>
        </p:nvPicPr>
        <p:blipFill>
          <a:blip r:embed="rId7"/>
          <a:stretch/>
        </p:blipFill>
        <p:spPr>
          <a:xfrm>
            <a:off x="4249080" y="48481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7" name="Imagen 34"/>
          <p:cNvPicPr/>
          <p:nvPr/>
        </p:nvPicPr>
        <p:blipFill>
          <a:blip r:embed="rId8"/>
          <a:stretch/>
        </p:blipFill>
        <p:spPr>
          <a:xfrm>
            <a:off x="2234160" y="3062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8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243240" y="39337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9" name="CustomShape 19"/>
          <p:cNvSpPr/>
          <p:nvPr/>
        </p:nvSpPr>
        <p:spPr>
          <a:xfrm>
            <a:off x="6858000" y="1423080"/>
            <a:ext cx="285912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can have a regressor and, therefore, a beta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every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60" name="Picture 4"/>
          <p:cNvPicPr/>
          <p:nvPr/>
        </p:nvPicPr>
        <p:blipFill>
          <a:blip r:embed="rId3"/>
          <a:stretch/>
        </p:blipFill>
        <p:spPr>
          <a:xfrm>
            <a:off x="8044200" y="465048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61" name="Picture 4"/>
          <p:cNvPicPr/>
          <p:nvPr/>
        </p:nvPicPr>
        <p:blipFill>
          <a:blip r:embed="rId3"/>
          <a:stretch/>
        </p:blipFill>
        <p:spPr>
          <a:xfrm>
            <a:off x="8075520" y="5744880"/>
            <a:ext cx="976680" cy="1021320"/>
          </a:xfrm>
          <a:prstGeom prst="rect">
            <a:avLst/>
          </a:prstGeom>
          <a:ln w="5724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Different GLM (task) models. LSU is widely used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univariate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analysis while LSA (or more complex models) are often used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multivariate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analysis.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464" name="Group 3"/>
          <p:cNvGrpSpPr/>
          <p:nvPr/>
        </p:nvGrpSpPr>
        <p:grpSpPr>
          <a:xfrm>
            <a:off x="5486400" y="2682000"/>
            <a:ext cx="3728880" cy="2925720"/>
            <a:chOff x="5486400" y="2682000"/>
            <a:chExt cx="3728880" cy="2925720"/>
          </a:xfrm>
        </p:grpSpPr>
        <p:sp>
          <p:nvSpPr>
            <p:cNvPr id="465" name="CustomShape 4"/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6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7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8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9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0" name="Picture 2"/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1" name="CustomShape 5"/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CustomShape 6"/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73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4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5" name="Picture 2"/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6" name="Picture 2"/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7" name="CustomShape 7"/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78" name="Picture 2"/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9" name="CustomShape 8"/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83" name="CustomShape 12"/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4" name="Picture 4"/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5" name="Picture 2"/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6" name="Imagen 34"/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7" name="Imagen 37"/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88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1442520" y="35344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489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2888280" y="27630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490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1447560" y="27630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491" name="CustomShape 13"/>
          <p:cNvSpPr/>
          <p:nvPr/>
        </p:nvSpPr>
        <p:spPr>
          <a:xfrm>
            <a:off x="1288080" y="26985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14"/>
          <p:cNvSpPr/>
          <p:nvPr/>
        </p:nvSpPr>
        <p:spPr>
          <a:xfrm>
            <a:off x="1394640" y="34812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3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2755440" y="3534480"/>
            <a:ext cx="1355760" cy="769680"/>
          </a:xfrm>
          <a:prstGeom prst="rect">
            <a:avLst/>
          </a:prstGeom>
          <a:ln>
            <a:noFill/>
          </a:ln>
        </p:spPr>
      </p:pic>
      <p:sp>
        <p:nvSpPr>
          <p:cNvPr id="494" name="CustomShape 15"/>
          <p:cNvSpPr/>
          <p:nvPr/>
        </p:nvSpPr>
        <p:spPr>
          <a:xfrm>
            <a:off x="1397880" y="42526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5" name="Imagen 34"/>
          <p:cNvPicPr/>
          <p:nvPr/>
        </p:nvPicPr>
        <p:blipFill>
          <a:blip r:embed="rId6"/>
          <a:stretch/>
        </p:blipFill>
        <p:spPr>
          <a:xfrm>
            <a:off x="1560960" y="29170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6" name="Imagen 37"/>
          <p:cNvPicPr/>
          <p:nvPr/>
        </p:nvPicPr>
        <p:blipFill>
          <a:blip r:embed="rId7"/>
          <a:srcRect t="11982" b="9774"/>
          <a:stretch/>
        </p:blipFill>
        <p:spPr>
          <a:xfrm>
            <a:off x="2298960" y="29185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7" name="Picture 4"/>
          <p:cNvPicPr/>
          <p:nvPr/>
        </p:nvPicPr>
        <p:blipFill>
          <a:blip r:embed="rId4"/>
          <a:srcRect l="11419" t="7196" r="26829"/>
          <a:stretch/>
        </p:blipFill>
        <p:spPr>
          <a:xfrm>
            <a:off x="3657600" y="36878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498" name="Picture 2"/>
          <p:cNvPicPr/>
          <p:nvPr/>
        </p:nvPicPr>
        <p:blipFill>
          <a:blip r:embed="rId5"/>
          <a:stretch/>
        </p:blipFill>
        <p:spPr>
          <a:xfrm>
            <a:off x="2926080" y="37238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499" name="CustomShape 16"/>
          <p:cNvSpPr/>
          <p:nvPr/>
        </p:nvSpPr>
        <p:spPr>
          <a:xfrm>
            <a:off x="2011680" y="1584720"/>
            <a:ext cx="1844640" cy="99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Unitary (LSU)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0" name="CustomShape 17"/>
          <p:cNvSpPr/>
          <p:nvPr/>
        </p:nvSpPr>
        <p:spPr>
          <a:xfrm>
            <a:off x="6293520" y="1536480"/>
            <a:ext cx="1569960" cy="998280"/>
          </a:xfrm>
          <a:prstGeom prst="rect">
            <a:avLst/>
          </a:prstGeom>
          <a:solidFill>
            <a:srgbClr val="F33DE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All (LSA)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1" name="CustomShape 18"/>
          <p:cNvSpPr/>
          <p:nvPr/>
        </p:nvSpPr>
        <p:spPr>
          <a:xfrm>
            <a:off x="3200400" y="6309360"/>
            <a:ext cx="6583320" cy="409680"/>
          </a:xfrm>
          <a:prstGeom prst="rect">
            <a:avLst/>
          </a:prstGeom>
          <a:solidFill>
            <a:srgbClr val="FFFF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There are also more complex models: Least-Squares Separate (LSS), LS-1, LS-2...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2" name="CustomShape 19"/>
          <p:cNvSpPr/>
          <p:nvPr/>
        </p:nvSpPr>
        <p:spPr>
          <a:xfrm>
            <a:off x="4436280" y="3687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3" name="CustomShape 20"/>
          <p:cNvSpPr/>
          <p:nvPr/>
        </p:nvSpPr>
        <p:spPr>
          <a:xfrm>
            <a:off x="4480560" y="29563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4" name="CustomShape 21"/>
          <p:cNvSpPr/>
          <p:nvPr/>
        </p:nvSpPr>
        <p:spPr>
          <a:xfrm>
            <a:off x="1418760" y="4421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condition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5" name="CustomShape 22"/>
          <p:cNvSpPr/>
          <p:nvPr/>
        </p:nvSpPr>
        <p:spPr>
          <a:xfrm>
            <a:off x="5486400" y="5699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766800" y="739800"/>
            <a:ext cx="5176440" cy="4096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Interim recap.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08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09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10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11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14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5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6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17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18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9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21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22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23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27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8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9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30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31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756360" y="882360"/>
            <a:ext cx="5176440" cy="306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do not want our results to be driven by (confounded with) other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4" name="Picture 6"/>
          <p:cNvPicPr/>
          <p:nvPr/>
        </p:nvPicPr>
        <p:blipFill>
          <a:blip r:embed="rId8"/>
          <a:srcRect l="13228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35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7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8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41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43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4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45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46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8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49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0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1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52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53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4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5" name="CustomShape 6"/>
          <p:cNvSpPr/>
          <p:nvPr/>
        </p:nvSpPr>
        <p:spPr>
          <a:xfrm>
            <a:off x="756360" y="882360"/>
            <a:ext cx="5176440" cy="278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Enter: Nuisance/confound regressors.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56" name="Picture 6"/>
          <p:cNvPicPr/>
          <p:nvPr/>
        </p:nvPicPr>
        <p:blipFill>
          <a:blip r:embed="rId8"/>
          <a:srcRect l="13228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57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59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60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63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6360" y="882360"/>
            <a:ext cx="5176440" cy="125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6" name="Picture 4"/>
          <p:cNvPicPr/>
          <p:nvPr/>
        </p:nvPicPr>
        <p:blipFill>
          <a:blip r:embed="rId3"/>
          <a:stretch/>
        </p:blipFill>
        <p:spPr>
          <a:xfrm>
            <a:off x="6545520" y="2223000"/>
            <a:ext cx="2646720" cy="2412000"/>
          </a:xfrm>
          <a:prstGeom prst="rect">
            <a:avLst/>
          </a:prstGeom>
          <a:ln w="57240"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978120" y="2284200"/>
            <a:ext cx="35085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Head motion.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Breathing.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Heart rate.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Scanner drift.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6360" y="882360"/>
            <a:ext cx="5176440" cy="125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6" name="Picture 4"/>
          <p:cNvPicPr/>
          <p:nvPr/>
        </p:nvPicPr>
        <p:blipFill>
          <a:blip r:embed="rId3"/>
          <a:stretch/>
        </p:blipFill>
        <p:spPr>
          <a:xfrm>
            <a:off x="6545520" y="2223000"/>
            <a:ext cx="2646720" cy="2412000"/>
          </a:xfrm>
          <a:prstGeom prst="rect">
            <a:avLst/>
          </a:prstGeom>
          <a:ln w="57240"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978120" y="2284200"/>
            <a:ext cx="35085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Head motion.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Breathing.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Heart rate.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Scanner drift.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C96E200-291A-7441-BDA7-28E1C58690A1}"/>
              </a:ext>
            </a:extLst>
          </p:cNvPr>
          <p:cNvSpPr/>
          <p:nvPr/>
        </p:nvSpPr>
        <p:spPr>
          <a:xfrm>
            <a:off x="978120" y="4163400"/>
            <a:ext cx="4730702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What should nuisance regressor look like?</a:t>
            </a:r>
          </a:p>
          <a:p>
            <a:pPr>
              <a:lnSpc>
                <a:spcPct val="100000"/>
              </a:lnSpc>
            </a:pPr>
            <a:endParaRPr lang="en-US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Arial"/>
              </a:rPr>
              <a:t>One </a:t>
            </a:r>
            <a:r>
              <a:rPr lang="en-US" b="1" spc="-1" dirty="0">
                <a:latin typeface="Arial"/>
              </a:rPr>
              <a:t>value</a:t>
            </a:r>
            <a:r>
              <a:rPr lang="en-US" spc="-1" dirty="0">
                <a:latin typeface="Arial"/>
              </a:rPr>
              <a:t> per each </a:t>
            </a:r>
            <a:r>
              <a:rPr lang="en-US" b="1" spc="-1" dirty="0">
                <a:latin typeface="Arial"/>
              </a:rPr>
              <a:t>datapoint</a:t>
            </a:r>
            <a:r>
              <a:rPr lang="en-US" spc="-1" dirty="0">
                <a:latin typeface="Arial"/>
              </a:rPr>
              <a:t> in our data.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9839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6D9B906-E3D5-4257-BB80-D7CC6BEF5044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0" name="Picture 6"/>
          <p:cNvPicPr/>
          <p:nvPr/>
        </p:nvPicPr>
        <p:blipFill>
          <a:blip r:embed="rId3"/>
          <a:srcRect l="7826" r="17889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81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2" name="Imagen 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3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" name="Imagen 2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6" name="Imagen 24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7" name="Imagen 25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8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9" name="CustomShape 10"/>
          <p:cNvSpPr/>
          <p:nvPr/>
        </p:nvSpPr>
        <p:spPr>
          <a:xfrm>
            <a:off x="5912640" y="951480"/>
            <a:ext cx="3745440" cy="22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a collection of voxels (3D matrix) with a value (a number) in each cell.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value represents a different thing for anatomical and functional images.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756360" y="820575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Some measures that we get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 free...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70" name="Imagen 569"/>
          <p:cNvPicPr/>
          <p:nvPr/>
        </p:nvPicPr>
        <p:blipFill>
          <a:blip r:embed="rId3"/>
          <a:stretch/>
        </p:blipFill>
        <p:spPr>
          <a:xfrm>
            <a:off x="2468880" y="2075760"/>
            <a:ext cx="6949440" cy="4416480"/>
          </a:xfrm>
          <a:prstGeom prst="rect">
            <a:avLst/>
          </a:prstGeom>
          <a:ln>
            <a:noFill/>
          </a:ln>
        </p:spPr>
      </p:pic>
      <p:sp>
        <p:nvSpPr>
          <p:cNvPr id="571" name="CustomShape 3"/>
          <p:cNvSpPr/>
          <p:nvPr/>
        </p:nvSpPr>
        <p:spPr>
          <a:xfrm>
            <a:off x="2482560" y="6400800"/>
            <a:ext cx="702720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3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data_fmri-analysis_intro/process-specific/preproc_data/fmriprep/sub-009.html</a:t>
            </a:r>
            <a:endParaRPr lang="en-US" sz="1300" b="0" i="1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756360" y="882360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we can identify the time course of each factor that we believe can influence our signal change, we can add them in our model.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74" name="Picture 4"/>
          <p:cNvPicPr/>
          <p:nvPr/>
        </p:nvPicPr>
        <p:blipFill>
          <a:blip r:embed="rId3"/>
          <a:stretch/>
        </p:blipFill>
        <p:spPr>
          <a:xfrm>
            <a:off x="8229600" y="22860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5" name="Picture 4"/>
          <p:cNvPicPr/>
          <p:nvPr/>
        </p:nvPicPr>
        <p:blipFill>
          <a:blip r:embed="rId3"/>
          <a:stretch/>
        </p:blipFill>
        <p:spPr>
          <a:xfrm>
            <a:off x="8229600" y="303408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6" name="Picture 4"/>
          <p:cNvPicPr/>
          <p:nvPr/>
        </p:nvPicPr>
        <p:blipFill>
          <a:blip r:embed="rId3"/>
          <a:stretch/>
        </p:blipFill>
        <p:spPr>
          <a:xfrm>
            <a:off x="8229600" y="3776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7" name="Picture 4"/>
          <p:cNvPicPr/>
          <p:nvPr/>
        </p:nvPicPr>
        <p:blipFill>
          <a:blip r:embed="rId3"/>
          <a:stretch/>
        </p:blipFill>
        <p:spPr>
          <a:xfrm>
            <a:off x="8229600" y="4541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8" name="Picture 4"/>
          <p:cNvPicPr/>
          <p:nvPr/>
        </p:nvPicPr>
        <p:blipFill>
          <a:blip r:embed="rId3"/>
          <a:stretch/>
        </p:blipFill>
        <p:spPr>
          <a:xfrm>
            <a:off x="8229600" y="525996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9" name="Imagen 578"/>
          <p:cNvPicPr/>
          <p:nvPr/>
        </p:nvPicPr>
        <p:blipFill>
          <a:blip r:embed="rId4"/>
          <a:stretch/>
        </p:blipFill>
        <p:spPr>
          <a:xfrm>
            <a:off x="792720" y="2382480"/>
            <a:ext cx="6979680" cy="37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81" name="CustomShape 2"/>
          <p:cNvSpPr/>
          <p:nvPr/>
        </p:nvSpPr>
        <p:spPr>
          <a:xfrm>
            <a:off x="756360" y="771147"/>
            <a:ext cx="8750520" cy="220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Betas estimated from nuisance regressors are usually not of interest for our analysis, but they can account for an important portion of the variance in our signal.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is important to know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how many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we will include in our model because that will change the number of betas we get out of the regression!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82" name="Picture 6"/>
          <p:cNvPicPr/>
          <p:nvPr/>
        </p:nvPicPr>
        <p:blipFill>
          <a:blip r:embed="rId3"/>
          <a:srcRect l="13228" r="11005" b="48772"/>
          <a:stretch/>
        </p:blipFill>
        <p:spPr>
          <a:xfrm>
            <a:off x="1965600" y="42620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83" name="CustomShape 3"/>
          <p:cNvSpPr/>
          <p:nvPr/>
        </p:nvSpPr>
        <p:spPr>
          <a:xfrm>
            <a:off x="2651040" y="51544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4"/>
          <p:cNvSpPr/>
          <p:nvPr/>
        </p:nvSpPr>
        <p:spPr>
          <a:xfrm>
            <a:off x="2577960" y="52250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5" name="CustomShape 5"/>
          <p:cNvSpPr/>
          <p:nvPr/>
        </p:nvSpPr>
        <p:spPr>
          <a:xfrm>
            <a:off x="3348360" y="52588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6" name="Line 6"/>
          <p:cNvSpPr/>
          <p:nvPr/>
        </p:nvSpPr>
        <p:spPr>
          <a:xfrm flipV="1">
            <a:off x="3626280" y="509652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Line 7"/>
          <p:cNvSpPr/>
          <p:nvPr/>
        </p:nvSpPr>
        <p:spPr>
          <a:xfrm>
            <a:off x="2892240" y="503604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8"/>
          <p:cNvSpPr/>
          <p:nvPr/>
        </p:nvSpPr>
        <p:spPr>
          <a:xfrm>
            <a:off x="4713480" y="342900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9" name="CustomShape 9"/>
          <p:cNvSpPr/>
          <p:nvPr/>
        </p:nvSpPr>
        <p:spPr>
          <a:xfrm flipH="1">
            <a:off x="4977000" y="3693240"/>
            <a:ext cx="478440" cy="92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756360" y="882360"/>
            <a:ext cx="8750520" cy="74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592" name="Picture 6"/>
          <p:cNvPicPr/>
          <p:nvPr/>
        </p:nvPicPr>
        <p:blipFill>
          <a:blip r:embed="rId3"/>
          <a:srcRect l="13228" r="11005" b="48772"/>
          <a:stretch/>
        </p:blipFill>
        <p:spPr>
          <a:xfrm>
            <a:off x="5605920" y="47462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93" name="CustomShape 3"/>
          <p:cNvSpPr/>
          <p:nvPr/>
        </p:nvSpPr>
        <p:spPr>
          <a:xfrm>
            <a:off x="6291360" y="56386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4"/>
          <p:cNvSpPr/>
          <p:nvPr/>
        </p:nvSpPr>
        <p:spPr>
          <a:xfrm>
            <a:off x="6218280" y="57092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5" name="CustomShape 5"/>
          <p:cNvSpPr/>
          <p:nvPr/>
        </p:nvSpPr>
        <p:spPr>
          <a:xfrm>
            <a:off x="6988680" y="57430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6" name="Line 6"/>
          <p:cNvSpPr/>
          <p:nvPr/>
        </p:nvSpPr>
        <p:spPr>
          <a:xfrm flipV="1">
            <a:off x="7266960" y="558036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Line 7"/>
          <p:cNvSpPr/>
          <p:nvPr/>
        </p:nvSpPr>
        <p:spPr>
          <a:xfrm>
            <a:off x="6532920" y="551988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8"/>
          <p:cNvSpPr/>
          <p:nvPr/>
        </p:nvSpPr>
        <p:spPr>
          <a:xfrm>
            <a:off x="8336520" y="432792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9" name="CustomShape 9"/>
          <p:cNvSpPr/>
          <p:nvPr/>
        </p:nvSpPr>
        <p:spPr>
          <a:xfrm flipH="1">
            <a:off x="8606160" y="4592160"/>
            <a:ext cx="47304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10"/>
          <p:cNvSpPr/>
          <p:nvPr/>
        </p:nvSpPr>
        <p:spPr>
          <a:xfrm>
            <a:off x="7054200" y="37008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Should we convolve our nuisance regressors with an HRF?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01" name="Imagen 600"/>
          <p:cNvPicPr/>
          <p:nvPr/>
        </p:nvPicPr>
        <p:blipFill>
          <a:blip r:embed="rId4"/>
          <a:stretch/>
        </p:blipFill>
        <p:spPr>
          <a:xfrm>
            <a:off x="914400" y="1650960"/>
            <a:ext cx="4297680" cy="209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6368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97" name="CustomShape 7"/>
          <p:cNvSpPr/>
          <p:nvPr/>
        </p:nvSpPr>
        <p:spPr>
          <a:xfrm>
            <a:off x="3940920" y="951480"/>
            <a:ext cx="476928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look like when looked through a MR scanner?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49F2780-A862-433D-AA91-7B549D5096BA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5" name="CustomShape 7"/>
          <p:cNvSpPr/>
          <p:nvPr/>
        </p:nvSpPr>
        <p:spPr>
          <a:xfrm>
            <a:off x="3940920" y="951480"/>
            <a:ext cx="5503320" cy="23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 we are recording in our functional sequences is actually blood oxygen level dependent​ (BOLD) signal.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(BOLD) look like when looked through a MR scanner? 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06" name="Group 8"/>
          <p:cNvGrpSpPr/>
          <p:nvPr/>
        </p:nvGrpSpPr>
        <p:grpSpPr>
          <a:xfrm>
            <a:off x="4282560" y="3429000"/>
            <a:ext cx="3532320" cy="3758400"/>
            <a:chOff x="4282560" y="3429000"/>
            <a:chExt cx="3532320" cy="3758400"/>
          </a:xfrm>
        </p:grpSpPr>
        <p:pic>
          <p:nvPicPr>
            <p:cNvPr id="107" name="Picture 2"/>
            <p:cNvPicPr/>
            <p:nvPr/>
          </p:nvPicPr>
          <p:blipFill>
            <a:blip r:embed="rId4"/>
            <a:srcRect l="36912" r="39885"/>
            <a:stretch/>
          </p:blipFill>
          <p:spPr>
            <a:xfrm>
              <a:off x="4282560" y="3429000"/>
              <a:ext cx="3532320" cy="3758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" name="Line 9"/>
            <p:cNvSpPr/>
            <p:nvPr/>
          </p:nvSpPr>
          <p:spPr>
            <a:xfrm>
              <a:off x="4932720" y="6268320"/>
              <a:ext cx="269496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"/>
          <p:cNvGrpSpPr/>
          <p:nvPr/>
        </p:nvGrpSpPr>
        <p:grpSpPr>
          <a:xfrm>
            <a:off x="2405520" y="194040"/>
            <a:ext cx="4716360" cy="5238000"/>
            <a:chOff x="2405520" y="194040"/>
            <a:chExt cx="4716360" cy="5238000"/>
          </a:xfrm>
        </p:grpSpPr>
        <p:pic>
          <p:nvPicPr>
            <p:cNvPr id="110" name="Picture 2"/>
            <p:cNvPicPr/>
            <p:nvPr/>
          </p:nvPicPr>
          <p:blipFill>
            <a:blip r:embed="rId3"/>
            <a:srcRect l="36912" r="39885"/>
            <a:stretch/>
          </p:blipFill>
          <p:spPr>
            <a:xfrm>
              <a:off x="2405520" y="194040"/>
              <a:ext cx="4716360" cy="523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1" name="Line 2"/>
            <p:cNvSpPr/>
            <p:nvPr/>
          </p:nvSpPr>
          <p:spPr>
            <a:xfrm>
              <a:off x="3273480" y="4151160"/>
              <a:ext cx="359856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7F18160-C6BB-4E7A-B6B7-777D1144F3A3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9"/>
          <p:cNvSpPr/>
          <p:nvPr/>
        </p:nvSpPr>
        <p:spPr>
          <a:xfrm>
            <a:off x="1316880" y="4622760"/>
            <a:ext cx="118440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Initial dip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2957040" y="1771920"/>
            <a:ext cx="63324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Rise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0" name="CustomShape 11"/>
          <p:cNvSpPr/>
          <p:nvPr/>
        </p:nvSpPr>
        <p:spPr>
          <a:xfrm>
            <a:off x="6514560" y="2486520"/>
            <a:ext cx="149904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Undershoot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12"/>
          <p:cNvSpPr/>
          <p:nvPr/>
        </p:nvSpPr>
        <p:spPr>
          <a:xfrm flipV="1">
            <a:off x="2502000" y="4267800"/>
            <a:ext cx="990720" cy="57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>
            <a:off x="3273840" y="2216160"/>
            <a:ext cx="479160" cy="57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flipH="1">
            <a:off x="5714280" y="2930760"/>
            <a:ext cx="1548720" cy="1337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>
            <a:off x="7219080" y="4816440"/>
            <a:ext cx="115416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Recovery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5" name="CustomShape 16"/>
          <p:cNvSpPr/>
          <p:nvPr/>
        </p:nvSpPr>
        <p:spPr>
          <a:xfrm flipH="1" flipV="1">
            <a:off x="6871680" y="4295520"/>
            <a:ext cx="923400" cy="51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3254040" y="4734000"/>
            <a:ext cx="48456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7" name="CustomShape 18"/>
          <p:cNvSpPr/>
          <p:nvPr/>
        </p:nvSpPr>
        <p:spPr>
          <a:xfrm>
            <a:off x="6376680" y="4734000"/>
            <a:ext cx="74736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~15s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"/>
          <p:cNvGrpSpPr/>
          <p:nvPr/>
        </p:nvGrpSpPr>
        <p:grpSpPr>
          <a:xfrm>
            <a:off x="7310160" y="569520"/>
            <a:ext cx="1755720" cy="2111400"/>
            <a:chOff x="7310160" y="569520"/>
            <a:chExt cx="1755720" cy="2111400"/>
          </a:xfrm>
        </p:grpSpPr>
        <p:pic>
          <p:nvPicPr>
            <p:cNvPr id="129" name="Picture 2"/>
            <p:cNvPicPr/>
            <p:nvPr/>
          </p:nvPicPr>
          <p:blipFill>
            <a:blip r:embed="rId3"/>
            <a:srcRect l="36912" r="39885"/>
            <a:stretch/>
          </p:blipFill>
          <p:spPr>
            <a:xfrm>
              <a:off x="7310160" y="56952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0" name="Line 2"/>
            <p:cNvSpPr/>
            <p:nvPr/>
          </p:nvSpPr>
          <p:spPr>
            <a:xfrm>
              <a:off x="7633440" y="216468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1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D51BAD3-B9F8-47EA-B0A4-67A386AA3954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839160" y="740880"/>
            <a:ext cx="6090480" cy="7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This is the ‘ideal’ response to stimulation but, of course, the measured signal is noisier.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5168160" y="307800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7044480" y="1559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40" name="CustomShape 11"/>
          <p:cNvSpPr/>
          <p:nvPr/>
        </p:nvSpPr>
        <p:spPr>
          <a:xfrm>
            <a:off x="5311080" y="39474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2"/>
          <p:cNvSpPr/>
          <p:nvPr/>
        </p:nvSpPr>
        <p:spPr>
          <a:xfrm>
            <a:off x="5311080" y="39700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5135760" y="2756520"/>
            <a:ext cx="465768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Measured signal in 1 voxel over many volumes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3" name="Picture 4"/>
          <p:cNvPicPr/>
          <p:nvPr/>
        </p:nvPicPr>
        <p:blipFill>
          <a:blip r:embed="rId5"/>
          <a:stretch/>
        </p:blipFill>
        <p:spPr>
          <a:xfrm>
            <a:off x="1090440" y="26164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4" name="Picture 4"/>
          <p:cNvPicPr/>
          <p:nvPr/>
        </p:nvPicPr>
        <p:blipFill>
          <a:blip r:embed="rId5"/>
          <a:stretch/>
        </p:blipFill>
        <p:spPr>
          <a:xfrm>
            <a:off x="1242720" y="27691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5" name="Picture 4"/>
          <p:cNvPicPr/>
          <p:nvPr/>
        </p:nvPicPr>
        <p:blipFill>
          <a:blip r:embed="rId5"/>
          <a:stretch/>
        </p:blipFill>
        <p:spPr>
          <a:xfrm>
            <a:off x="1395000" y="29214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6" name="Picture 4"/>
          <p:cNvPicPr/>
          <p:nvPr/>
        </p:nvPicPr>
        <p:blipFill>
          <a:blip r:embed="rId5"/>
          <a:stretch/>
        </p:blipFill>
        <p:spPr>
          <a:xfrm>
            <a:off x="1547640" y="30736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7" name="Picture 4"/>
          <p:cNvPicPr/>
          <p:nvPr/>
        </p:nvPicPr>
        <p:blipFill>
          <a:blip r:embed="rId5"/>
          <a:stretch/>
        </p:blipFill>
        <p:spPr>
          <a:xfrm>
            <a:off x="1699920" y="32263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8" name="Picture 4"/>
          <p:cNvPicPr/>
          <p:nvPr/>
        </p:nvPicPr>
        <p:blipFill>
          <a:blip r:embed="rId5"/>
          <a:stretch/>
        </p:blipFill>
        <p:spPr>
          <a:xfrm>
            <a:off x="1852200" y="33786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9" name="Picture 4"/>
          <p:cNvPicPr/>
          <p:nvPr/>
        </p:nvPicPr>
        <p:blipFill>
          <a:blip r:embed="rId5"/>
          <a:stretch/>
        </p:blipFill>
        <p:spPr>
          <a:xfrm>
            <a:off x="2004840" y="35308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0" name="Picture 4"/>
          <p:cNvPicPr/>
          <p:nvPr/>
        </p:nvPicPr>
        <p:blipFill>
          <a:blip r:embed="rId5"/>
          <a:stretch/>
        </p:blipFill>
        <p:spPr>
          <a:xfrm>
            <a:off x="2157120" y="36835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1" name="Picture 4"/>
          <p:cNvPicPr/>
          <p:nvPr/>
        </p:nvPicPr>
        <p:blipFill>
          <a:blip r:embed="rId5"/>
          <a:stretch/>
        </p:blipFill>
        <p:spPr>
          <a:xfrm>
            <a:off x="2309400" y="38358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52" name="CustomShape 14"/>
          <p:cNvSpPr/>
          <p:nvPr/>
        </p:nvSpPr>
        <p:spPr>
          <a:xfrm>
            <a:off x="2948760" y="4340160"/>
            <a:ext cx="174960" cy="1602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5"/>
          <p:cNvSpPr/>
          <p:nvPr/>
        </p:nvSpPr>
        <p:spPr>
          <a:xfrm flipV="1">
            <a:off x="3124440" y="3755160"/>
            <a:ext cx="2043000" cy="66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900034-B6B6-E345-A96F-85D38F56653B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8947C2B-E46F-6041-9B02-B32F3D02931D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33112905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15475</TotalTime>
  <Words>1583</Words>
  <Application>Microsoft Macintosh PowerPoint</Application>
  <PresentationFormat>A4 (210 x 297 mm)</PresentationFormat>
  <Paragraphs>390</Paragraphs>
  <Slides>35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4" baseType="lpstr">
      <vt:lpstr>Arial</vt:lpstr>
      <vt:lpstr>Baskerville Old Face</vt:lpstr>
      <vt:lpstr>Calibri</vt:lpstr>
      <vt:lpstr>Franklin Gothic Book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377</cp:revision>
  <dcterms:modified xsi:type="dcterms:W3CDTF">2021-04-22T06:56:42Z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